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3"/>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427" r:id="rId35"/>
    <p:sldId id="272" r:id="rId36"/>
    <p:sldId id="407" r:id="rId37"/>
    <p:sldId id="263" r:id="rId38"/>
    <p:sldId id="408" r:id="rId39"/>
    <p:sldId id="409" r:id="rId40"/>
    <p:sldId id="390" r:id="rId41"/>
    <p:sldId id="389" r:id="rId42"/>
    <p:sldId id="410" r:id="rId43"/>
    <p:sldId id="411" r:id="rId44"/>
    <p:sldId id="412" r:id="rId45"/>
    <p:sldId id="413" r:id="rId46"/>
    <p:sldId id="381" r:id="rId47"/>
    <p:sldId id="273" r:id="rId48"/>
    <p:sldId id="414" r:id="rId49"/>
    <p:sldId id="277" r:id="rId50"/>
    <p:sldId id="382" r:id="rId51"/>
    <p:sldId id="415" r:id="rId52"/>
    <p:sldId id="443" r:id="rId53"/>
    <p:sldId id="434" r:id="rId54"/>
    <p:sldId id="428" r:id="rId55"/>
    <p:sldId id="429" r:id="rId56"/>
    <p:sldId id="285" r:id="rId57"/>
    <p:sldId id="287" r:id="rId58"/>
    <p:sldId id="383" r:id="rId59"/>
    <p:sldId id="449" r:id="rId60"/>
    <p:sldId id="275" r:id="rId61"/>
    <p:sldId id="448" r:id="rId62"/>
    <p:sldId id="447" r:id="rId63"/>
    <p:sldId id="433" r:id="rId64"/>
    <p:sldId id="274" r:id="rId65"/>
    <p:sldId id="437" r:id="rId66"/>
    <p:sldId id="436" r:id="rId67"/>
    <p:sldId id="450" r:id="rId68"/>
    <p:sldId id="435" r:id="rId69"/>
    <p:sldId id="300" r:id="rId70"/>
    <p:sldId id="278" r:id="rId71"/>
    <p:sldId id="438" r:id="rId72"/>
    <p:sldId id="441" r:id="rId73"/>
    <p:sldId id="279" r:id="rId74"/>
    <p:sldId id="439" r:id="rId75"/>
    <p:sldId id="440" r:id="rId76"/>
    <p:sldId id="384" r:id="rId77"/>
    <p:sldId id="385" r:id="rId78"/>
    <p:sldId id="444" r:id="rId79"/>
    <p:sldId id="445" r:id="rId80"/>
    <p:sldId id="452" r:id="rId81"/>
    <p:sldId id="451" r:id="rId82"/>
    <p:sldId id="446" r:id="rId83"/>
    <p:sldId id="386" r:id="rId84"/>
    <p:sldId id="261" r:id="rId85"/>
    <p:sldId id="265" r:id="rId86"/>
    <p:sldId id="288" r:id="rId87"/>
    <p:sldId id="292" r:id="rId88"/>
    <p:sldId id="293" r:id="rId89"/>
    <p:sldId id="291" r:id="rId90"/>
    <p:sldId id="286" r:id="rId91"/>
    <p:sldId id="294" r:id="rId92"/>
    <p:sldId id="306" r:id="rId93"/>
    <p:sldId id="276" r:id="rId94"/>
    <p:sldId id="305" r:id="rId95"/>
    <p:sldId id="307" r:id="rId96"/>
    <p:sldId id="301" r:id="rId97"/>
    <p:sldId id="302" r:id="rId98"/>
    <p:sldId id="284" r:id="rId99"/>
    <p:sldId id="296" r:id="rId100"/>
    <p:sldId id="297" r:id="rId101"/>
    <p:sldId id="298" r:id="rId102"/>
    <p:sldId id="299" r:id="rId103"/>
    <p:sldId id="266" r:id="rId104"/>
    <p:sldId id="304" r:id="rId105"/>
    <p:sldId id="303" r:id="rId106"/>
    <p:sldId id="388" r:id="rId107"/>
    <p:sldId id="308" r:id="rId108"/>
    <p:sldId id="313" r:id="rId109"/>
    <p:sldId id="309" r:id="rId110"/>
    <p:sldId id="310" r:id="rId111"/>
    <p:sldId id="311" r:id="rId112"/>
    <p:sldId id="312" r:id="rId113"/>
    <p:sldId id="314" r:id="rId114"/>
    <p:sldId id="317" r:id="rId115"/>
    <p:sldId id="318" r:id="rId116"/>
    <p:sldId id="267" r:id="rId117"/>
    <p:sldId id="380" r:id="rId118"/>
    <p:sldId id="338" r:id="rId119"/>
    <p:sldId id="339" r:id="rId120"/>
    <p:sldId id="337" r:id="rId121"/>
    <p:sldId id="329" r:id="rId122"/>
    <p:sldId id="331" r:id="rId123"/>
    <p:sldId id="332" r:id="rId124"/>
    <p:sldId id="319" r:id="rId125"/>
    <p:sldId id="333" r:id="rId126"/>
    <p:sldId id="334" r:id="rId127"/>
    <p:sldId id="328" r:id="rId128"/>
    <p:sldId id="321" r:id="rId129"/>
    <p:sldId id="340" r:id="rId130"/>
    <p:sldId id="336" r:id="rId131"/>
    <p:sldId id="335" r:id="rId132"/>
    <p:sldId id="322" r:id="rId133"/>
    <p:sldId id="342" r:id="rId134"/>
    <p:sldId id="343" r:id="rId135"/>
    <p:sldId id="268" r:id="rId136"/>
    <p:sldId id="363" r:id="rId137"/>
    <p:sldId id="323" r:id="rId138"/>
    <p:sldId id="327" r:id="rId139"/>
    <p:sldId id="324" r:id="rId140"/>
    <p:sldId id="325" r:id="rId141"/>
    <p:sldId id="326" r:id="rId142"/>
    <p:sldId id="269" r:id="rId143"/>
    <p:sldId id="345" r:id="rId144"/>
    <p:sldId id="355" r:id="rId145"/>
    <p:sldId id="356" r:id="rId146"/>
    <p:sldId id="358" r:id="rId147"/>
    <p:sldId id="359" r:id="rId148"/>
    <p:sldId id="347" r:id="rId149"/>
    <p:sldId id="351" r:id="rId150"/>
    <p:sldId id="352" r:id="rId151"/>
    <p:sldId id="369" r:id="rId152"/>
    <p:sldId id="365" r:id="rId153"/>
    <p:sldId id="366" r:id="rId154"/>
    <p:sldId id="367" r:id="rId155"/>
    <p:sldId id="376" r:id="rId156"/>
    <p:sldId id="372" r:id="rId157"/>
    <p:sldId id="371" r:id="rId158"/>
    <p:sldId id="370" r:id="rId159"/>
    <p:sldId id="377" r:id="rId160"/>
    <p:sldId id="378" r:id="rId161"/>
    <p:sldId id="364" r:id="rId162"/>
    <p:sldId id="353" r:id="rId163"/>
    <p:sldId id="357" r:id="rId164"/>
    <p:sldId id="354" r:id="rId165"/>
    <p:sldId id="348" r:id="rId166"/>
    <p:sldId id="360" r:id="rId167"/>
    <p:sldId id="362" r:id="rId168"/>
    <p:sldId id="361" r:id="rId169"/>
    <p:sldId id="349" r:id="rId170"/>
    <p:sldId id="373" r:id="rId171"/>
    <p:sldId id="368" r:id="rId172"/>
    <p:sldId id="374" r:id="rId173"/>
    <p:sldId id="379" r:id="rId174"/>
    <p:sldId id="270" r:id="rId175"/>
    <p:sldId id="260" r:id="rId176"/>
    <p:sldId id="280" r:id="rId177"/>
    <p:sldId id="281" r:id="rId178"/>
    <p:sldId id="341" r:id="rId179"/>
    <p:sldId id="282" r:id="rId180"/>
    <p:sldId id="283" r:id="rId181"/>
    <p:sldId id="375" r:id="rId1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000000"/>
    <a:srgbClr val="FF9900"/>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85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11/13/2019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33</a:t>
            </a:fld>
            <a:endParaRPr lang="en-US"/>
          </a:p>
        </p:txBody>
      </p:sp>
    </p:spTree>
    <p:extLst>
      <p:ext uri="{BB962C8B-B14F-4D97-AF65-F5344CB8AC3E}">
        <p14:creationId xmlns:p14="http://schemas.microsoft.com/office/powerpoint/2010/main" val="3802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48</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11/13/2019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11/13/2019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11/13/2019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11/13/2019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Concatenate two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chemeClr val="bg1">
              <a:lumMod val="10000"/>
              <a:alpha val="50000"/>
            </a:schemeClr>
          </a:solidFill>
        </p:spPr>
        <p:txBody>
          <a:bodyPr>
            <a:normAutofit/>
          </a:bodyPr>
          <a:lstStyle/>
          <a:p>
            <a:r>
              <a:rPr lang="en-US" dirty="0"/>
              <a:t>Review</a:t>
            </a:r>
          </a:p>
          <a:p>
            <a:pPr lvl="1"/>
            <a:r>
              <a:rPr lang="en-US" dirty="0"/>
              <a:t>Integrated </a:t>
            </a:r>
            <a:r>
              <a:rPr lang="en-US"/>
              <a:t>Development Environments</a:t>
            </a:r>
          </a:p>
          <a:p>
            <a:pPr lvl="1"/>
            <a:r>
              <a:rPr lang="en-US" dirty="0"/>
              <a:t>Variables</a:t>
            </a:r>
          </a:p>
          <a:p>
            <a:pPr lvl="1"/>
            <a:r>
              <a:rPr lang="en-US" dirty="0"/>
              <a:t>Datatypes</a:t>
            </a:r>
          </a:p>
          <a:p>
            <a:pPr lvl="1"/>
            <a:r>
              <a:rPr lang="en-US" dirty="0"/>
              <a:t>Conversions</a:t>
            </a:r>
          </a:p>
          <a:p>
            <a:pPr lvl="1"/>
            <a:endParaRPr lang="en-US" dirty="0"/>
          </a:p>
        </p:txBody>
      </p:sp>
    </p:spTree>
    <p:extLst>
      <p:ext uri="{BB962C8B-B14F-4D97-AF65-F5344CB8AC3E}">
        <p14:creationId xmlns:p14="http://schemas.microsoft.com/office/powerpoint/2010/main" val="113622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code I have written, but I am not sure I will understand later.  I am also not sure if my teammates will understand what the code is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are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a:p>
            <a:pPr lvl="1"/>
            <a:r>
              <a:rPr lang="en-US" dirty="0">
                <a:solidFill>
                  <a:schemeClr val="bg1"/>
                </a:solidFill>
              </a:rPr>
              <a:t>Create a list of dictionaries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29000"/>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two variables:</a:t>
            </a:r>
          </a:p>
          <a:p>
            <a:pPr lvl="2"/>
            <a:r>
              <a:rPr lang="en-US" dirty="0"/>
              <a:t>One containing an integer number </a:t>
            </a:r>
          </a:p>
          <a:p>
            <a:pPr lvl="2"/>
            <a:r>
              <a:rPr lang="en-US" dirty="0"/>
              <a:t>One variable containing a string number</a:t>
            </a:r>
          </a:p>
          <a:p>
            <a:pPr lvl="2"/>
            <a:r>
              <a:rPr lang="en-US" dirty="0"/>
              <a:t>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a:solidFill>
            <a:srgbClr val="000000">
              <a:alpha val="50196"/>
            </a:srgbClr>
          </a:solidFill>
        </p:spPr>
        <p:txBody>
          <a:bodyPr/>
          <a:lstStyle/>
          <a:p>
            <a:r>
              <a:rPr lang="en-US" dirty="0"/>
              <a:t>Review</a:t>
            </a:r>
          </a:p>
          <a:p>
            <a:pPr lvl="1"/>
            <a:r>
              <a:rPr lang="en-US" dirty="0"/>
              <a:t>Collections</a:t>
            </a:r>
          </a:p>
          <a:p>
            <a:pPr lvl="2"/>
            <a:r>
              <a:rPr lang="en-US" dirty="0"/>
              <a:t>Tuple/Array</a:t>
            </a:r>
          </a:p>
          <a:p>
            <a:pPr lvl="2"/>
            <a:r>
              <a:rPr lang="en-US" dirty="0"/>
              <a:t>List</a:t>
            </a:r>
          </a:p>
          <a:p>
            <a:pPr lvl="2"/>
            <a:r>
              <a:rPr lang="en-US" dirty="0"/>
              <a:t>Dictionary</a:t>
            </a:r>
          </a:p>
          <a:p>
            <a:pPr lvl="1"/>
            <a:r>
              <a:rPr lang="en-US" dirty="0"/>
              <a:t>Conditionals</a:t>
            </a:r>
          </a:p>
          <a:p>
            <a:pPr lvl="2"/>
            <a:r>
              <a:rPr lang="en-US" dirty="0"/>
              <a:t>Used to make decisions/comparisons</a:t>
            </a:r>
          </a:p>
          <a:p>
            <a:pPr lvl="2"/>
            <a:r>
              <a:rPr lang="en-US" dirty="0"/>
              <a:t>Additional conditionals in ./Instructional Material/Class Examples/ConditionalStatements.py</a:t>
            </a:r>
          </a:p>
          <a:p>
            <a:pPr lvl="1"/>
            <a:endParaRPr lang="en-US" dirty="0"/>
          </a:p>
        </p:txBody>
      </p:sp>
    </p:spTree>
    <p:extLst>
      <p:ext uri="{BB962C8B-B14F-4D97-AF65-F5344CB8AC3E}">
        <p14:creationId xmlns:p14="http://schemas.microsoft.com/office/powerpoint/2010/main" val="166249187"/>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Loops</a:t>
            </a:r>
          </a:p>
          <a:p>
            <a:pPr lvl="1"/>
            <a:r>
              <a:rPr lang="en-US" dirty="0"/>
              <a:t>Problem:</a:t>
            </a:r>
          </a:p>
          <a:p>
            <a:pPr lvl="1"/>
            <a:r>
              <a:rPr lang="en-US" dirty="0"/>
              <a:t>I have written some code, but now I need to apply it to a large number of values in a list.  </a:t>
            </a:r>
          </a:p>
          <a:p>
            <a:pPr lvl="1"/>
            <a:r>
              <a:rPr lang="en-US" dirty="0"/>
              <a:t>I need to find if a specific condition exists, but I do not know how many values I need to check</a:t>
            </a:r>
          </a:p>
          <a:p>
            <a:pPr lvl="1"/>
            <a:r>
              <a:rPr lang="en-US" dirty="0">
                <a:solidFill>
                  <a:srgbClr val="FFC000"/>
                </a:solidFill>
              </a:rPr>
              <a:t>How can I apply the same section of code to a large number of values without rewriting the code?</a:t>
            </a:r>
          </a:p>
          <a:p>
            <a:pPr lvl="1"/>
            <a:r>
              <a:rPr lang="en-US" dirty="0">
                <a:solidFill>
                  <a:srgbClr val="FFC000"/>
                </a:solidFill>
              </a:rPr>
              <a:t>How can I iterate over values checking a condition when I don’t know how many values I need to check?</a:t>
            </a:r>
          </a:p>
          <a:p>
            <a:pPr lvl="1"/>
            <a:endParaRPr lang="en-US" dirty="0"/>
          </a:p>
        </p:txBody>
      </p:sp>
    </p:spTree>
    <p:extLst>
      <p:ext uri="{BB962C8B-B14F-4D97-AF65-F5344CB8AC3E}">
        <p14:creationId xmlns:p14="http://schemas.microsoft.com/office/powerpoint/2010/main" val="2862885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apply the same section of code to a large number of values without rewriting the code?</a:t>
            </a:r>
          </a:p>
          <a:p>
            <a:pPr lvl="1"/>
            <a:r>
              <a:rPr lang="en-US" dirty="0"/>
              <a:t>for loop</a:t>
            </a:r>
          </a:p>
          <a:p>
            <a:pPr lvl="2"/>
            <a:r>
              <a:rPr lang="en-US" dirty="0"/>
              <a:t>Loops through each element in a collection</a:t>
            </a:r>
          </a:p>
          <a:p>
            <a:pPr lvl="2"/>
            <a:r>
              <a:rPr lang="en-US" dirty="0"/>
              <a:t>Use range() to get a quick list of elements</a:t>
            </a:r>
          </a:p>
        </p:txBody>
      </p:sp>
    </p:spTree>
    <p:extLst>
      <p:ext uri="{BB962C8B-B14F-4D97-AF65-F5344CB8AC3E}">
        <p14:creationId xmlns:p14="http://schemas.microsoft.com/office/powerpoint/2010/main" val="2779607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10980" y="2971800"/>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9200" y="2971800"/>
            <a:ext cx="3733800" cy="2834560"/>
          </a:xfrm>
          <a:prstGeom prst="rect">
            <a:avLst/>
          </a:prstGeom>
        </p:spPr>
      </p:pic>
    </p:spTree>
    <p:extLst>
      <p:ext uri="{BB962C8B-B14F-4D97-AF65-F5344CB8AC3E}">
        <p14:creationId xmlns:p14="http://schemas.microsoft.com/office/powerpoint/2010/main" val="4290321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solidFill>
                  <a:srgbClr val="FFC000"/>
                </a:solidFill>
              </a:rPr>
              <a:t>How can I iterate over values checking a condition when I don’t know how many values I need to check?</a:t>
            </a:r>
          </a:p>
          <a:p>
            <a:pPr lvl="1"/>
            <a:r>
              <a:rPr lang="en-US" dirty="0"/>
              <a:t>while loop</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Loop examples: </a:t>
            </a:r>
          </a:p>
          <a:p>
            <a:pPr lvl="1"/>
            <a:r>
              <a:rPr lang="en-US" dirty="0"/>
              <a:t>./Instructional Material/Class Examples/Loop Examples.py</a:t>
            </a:r>
          </a:p>
        </p:txBody>
      </p:sp>
    </p:spTree>
    <p:extLst>
      <p:ext uri="{BB962C8B-B14F-4D97-AF65-F5344CB8AC3E}">
        <p14:creationId xmlns:p14="http://schemas.microsoft.com/office/powerpoint/2010/main" val="2162502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Real-world example: </a:t>
            </a:r>
          </a:p>
          <a:p>
            <a:pPr lvl="1"/>
            <a:r>
              <a:rPr lang="en-US" dirty="0"/>
              <a:t>Waiting for a part to show up in stores</a:t>
            </a:r>
          </a:p>
          <a:p>
            <a:pPr lvl="1"/>
            <a:r>
              <a:rPr lang="en-US" dirty="0"/>
              <a:t>./Instructional Material/Class Examples/Real World Loop Example/Listener.py</a:t>
            </a:r>
          </a:p>
        </p:txBody>
      </p:sp>
    </p:spTree>
    <p:extLst>
      <p:ext uri="{BB962C8B-B14F-4D97-AF65-F5344CB8AC3E}">
        <p14:creationId xmlns:p14="http://schemas.microsoft.com/office/powerpoint/2010/main" val="3781814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been given a list of project profits, and I need to check if any of them are below zero.</a:t>
            </a:r>
          </a:p>
        </p:txBody>
      </p:sp>
    </p:spTree>
    <p:extLst>
      <p:ext uri="{BB962C8B-B14F-4D97-AF65-F5344CB8AC3E}">
        <p14:creationId xmlns:p14="http://schemas.microsoft.com/office/powerpoint/2010/main" val="400818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the times of my employees, and I need to check if they have worked overtime this week or not.</a:t>
            </a:r>
          </a:p>
        </p:txBody>
      </p:sp>
    </p:spTree>
    <p:extLst>
      <p:ext uri="{BB962C8B-B14F-4D97-AF65-F5344CB8AC3E}">
        <p14:creationId xmlns:p14="http://schemas.microsoft.com/office/powerpoint/2010/main" val="19427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Loops</a:t>
            </a:r>
          </a:p>
          <a:p>
            <a:pPr lvl="1"/>
            <a:r>
              <a:rPr lang="en-US" dirty="0"/>
              <a:t>Real-world example problem:</a:t>
            </a:r>
          </a:p>
          <a:p>
            <a:pPr lvl="1"/>
            <a:r>
              <a:rPr lang="en-US" dirty="0"/>
              <a:t>I have a set of parts in the repair process with the need-by times.  I need to check if any of them are over-due, or are projected to not be repaired in time.</a:t>
            </a:r>
          </a:p>
        </p:txBody>
      </p:sp>
    </p:spTree>
    <p:extLst>
      <p:ext uri="{BB962C8B-B14F-4D97-AF65-F5344CB8AC3E}">
        <p14:creationId xmlns:p14="http://schemas.microsoft.com/office/powerpoint/2010/main" val="1264166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4" name="Content Placeholder 2">
            <a:extLst>
              <a:ext uri="{FF2B5EF4-FFF2-40B4-BE49-F238E27FC236}">
                <a16:creationId xmlns:a16="http://schemas.microsoft.com/office/drawing/2014/main" id="{609CCEC5-5D16-4483-B322-8A0688DADB2D}"/>
              </a:ext>
            </a:extLst>
          </p:cNvPr>
          <p:cNvSpPr>
            <a:spLocks noGrp="1"/>
          </p:cNvSpPr>
          <p:nvPr>
            <p:ph idx="1"/>
          </p:nvPr>
        </p:nvSpPr>
        <p:spPr>
          <a:xfrm>
            <a:off x="457200" y="1600200"/>
            <a:ext cx="8229600" cy="4525963"/>
          </a:xfrm>
        </p:spPr>
        <p:txBody>
          <a:bodyPr/>
          <a:lstStyle/>
          <a:p>
            <a:r>
              <a:rPr lang="en-US" dirty="0"/>
              <a:t>Loops</a:t>
            </a:r>
          </a:p>
          <a:p>
            <a:pPr lvl="1"/>
            <a:r>
              <a:rPr lang="en-US" dirty="0"/>
              <a:t>In-class exercises:</a:t>
            </a:r>
          </a:p>
          <a:p>
            <a:pPr lvl="1"/>
            <a:r>
              <a:rPr lang="en-US" dirty="0"/>
              <a:t>Create a list of the days of the week, and print each day using a loop</a:t>
            </a:r>
          </a:p>
          <a:p>
            <a:pPr lvl="1"/>
            <a:r>
              <a:rPr lang="en-US" dirty="0"/>
              <a:t>Create a loop that counts from 0 -100, and prints all even numbers</a:t>
            </a:r>
          </a:p>
        </p:txBody>
      </p:sp>
    </p:spTree>
    <p:extLst>
      <p:ext uri="{BB962C8B-B14F-4D97-AF65-F5344CB8AC3E}">
        <p14:creationId xmlns:p14="http://schemas.microsoft.com/office/powerpoint/2010/main" val="384463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Functions</a:t>
            </a:r>
          </a:p>
          <a:p>
            <a:pPr lvl="1"/>
            <a:r>
              <a:rPr lang="en-US" dirty="0"/>
              <a:t>I have some code that I have written that can be used in multiple locations of my application if I just change one little part.</a:t>
            </a:r>
          </a:p>
          <a:p>
            <a:pPr lvl="1"/>
            <a:r>
              <a:rPr lang="en-US" dirty="0">
                <a:solidFill>
                  <a:srgbClr val="FFC000"/>
                </a:solidFill>
              </a:rPr>
              <a:t>Is there a way to utilize this one piece of code without writing it over and over again?</a:t>
            </a:r>
          </a:p>
          <a:p>
            <a:pPr lvl="1"/>
            <a:r>
              <a:rPr lang="en-US" dirty="0"/>
              <a:t>I have the same piece of code in many places, but we are still developing the code—changes are likely.  </a:t>
            </a:r>
          </a:p>
          <a:p>
            <a:pPr lvl="1"/>
            <a:r>
              <a:rPr lang="en-US" dirty="0">
                <a:solidFill>
                  <a:srgbClr val="FFC000"/>
                </a:solidFill>
              </a:rPr>
              <a:t>Is there a way I can write this piece of code just once, and use it in multiple locations, so that I don’t have to change our developing code a million times?</a:t>
            </a:r>
          </a:p>
          <a:p>
            <a:pPr lvl="1"/>
            <a:endParaRPr lang="en-US" dirty="0"/>
          </a:p>
        </p:txBody>
      </p:sp>
    </p:spTree>
    <p:extLst>
      <p:ext uri="{BB962C8B-B14F-4D97-AF65-F5344CB8AC3E}">
        <p14:creationId xmlns:p14="http://schemas.microsoft.com/office/powerpoint/2010/main" val="41208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Functions</a:t>
            </a:r>
          </a:p>
          <a:p>
            <a:pPr lvl="1"/>
            <a:r>
              <a:rPr lang="en-US" dirty="0"/>
              <a:t>My code is getting really complex.  I have hundreds of lines of code, and I don’t remember what everything does.  It is also getting hard to test, because I do not know the overarching sections of the code.  </a:t>
            </a:r>
          </a:p>
          <a:p>
            <a:pPr lvl="1"/>
            <a:r>
              <a:rPr lang="en-US" dirty="0">
                <a:solidFill>
                  <a:srgbClr val="FFC000"/>
                </a:solidFill>
              </a:rPr>
              <a:t>Is there a way I can categorize certain sections of code, so that I can understand the high level ideas of sections of code without having to understand all the little details?</a:t>
            </a:r>
          </a:p>
        </p:txBody>
      </p:sp>
    </p:spTree>
    <p:extLst>
      <p:ext uri="{BB962C8B-B14F-4D97-AF65-F5344CB8AC3E}">
        <p14:creationId xmlns:p14="http://schemas.microsoft.com/office/powerpoint/2010/main" val="3931457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Can help in all these cases</a:t>
            </a:r>
          </a:p>
          <a:p>
            <a:pPr lvl="1"/>
            <a:r>
              <a:rPr lang="en-US" dirty="0"/>
              <a:t>Create a reusable section of code</a:t>
            </a:r>
          </a:p>
          <a:p>
            <a:pPr lvl="1"/>
            <a:r>
              <a:rPr lang="en-US" dirty="0"/>
              <a:t>Allow related variables to be utilized</a:t>
            </a:r>
          </a:p>
          <a:p>
            <a:pPr lvl="2"/>
            <a:r>
              <a:rPr lang="en-US" dirty="0"/>
              <a:t>Deleted once the function has been used</a:t>
            </a:r>
          </a:p>
        </p:txBody>
      </p:sp>
    </p:spTree>
    <p:extLst>
      <p:ext uri="{BB962C8B-B14F-4D97-AF65-F5344CB8AC3E}">
        <p14:creationId xmlns:p14="http://schemas.microsoft.com/office/powerpoint/2010/main" val="300548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Functions</a:t>
            </a:r>
          </a:p>
          <a:p>
            <a:pPr lvl="1"/>
            <a:r>
              <a:rPr lang="en-US" dirty="0"/>
              <a:t>Example function ./Instructional Material/Class Examples/Example Functions.py</a:t>
            </a:r>
          </a:p>
        </p:txBody>
      </p:sp>
    </p:spTree>
    <p:extLst>
      <p:ext uri="{BB962C8B-B14F-4D97-AF65-F5344CB8AC3E}">
        <p14:creationId xmlns:p14="http://schemas.microsoft.com/office/powerpoint/2010/main" val="1794489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2705740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to utilize one piece of code, with minor changes, without writing it over and over again?</a:t>
            </a:r>
          </a:p>
          <a:p>
            <a:endParaRPr lang="en-US" dirty="0"/>
          </a:p>
        </p:txBody>
      </p:sp>
    </p:spTree>
    <p:extLst>
      <p:ext uri="{BB962C8B-B14F-4D97-AF65-F5344CB8AC3E}">
        <p14:creationId xmlns:p14="http://schemas.microsoft.com/office/powerpoint/2010/main" val="125086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Without functions, lots of duplicate code</a:t>
            </a:r>
          </a:p>
          <a:p>
            <a:pPr lvl="1"/>
            <a:r>
              <a:rPr lang="en-US"/>
              <a:t>./Class Examples/Function </a:t>
            </a:r>
            <a:r>
              <a:rPr lang="en-US" dirty="0"/>
              <a:t>Examples - Get Largest Value Without Function.py</a:t>
            </a:r>
          </a:p>
        </p:txBody>
      </p:sp>
    </p:spTree>
    <p:extLst>
      <p:ext uri="{BB962C8B-B14F-4D97-AF65-F5344CB8AC3E}">
        <p14:creationId xmlns:p14="http://schemas.microsoft.com/office/powerpoint/2010/main" val="1807384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28224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702619"/>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324600" y="5416994"/>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write a piece of code just once, and use it in multiple locations, so that I don’t have to change our developing code a million times?</a:t>
            </a:r>
          </a:p>
          <a:p>
            <a:endParaRPr lang="en-US" dirty="0"/>
          </a:p>
        </p:txBody>
      </p:sp>
    </p:spTree>
    <p:extLst>
      <p:ext uri="{BB962C8B-B14F-4D97-AF65-F5344CB8AC3E}">
        <p14:creationId xmlns:p14="http://schemas.microsoft.com/office/powerpoint/2010/main" val="1329523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solidFill>
                  <a:srgbClr val="FFC000"/>
                </a:solidFill>
              </a:rPr>
              <a:t>Is there a way I can categorize certain sections of code, so that I can understand the high level ideas of sections of code without having to understand all the little details?</a:t>
            </a:r>
          </a:p>
          <a:p>
            <a:endParaRPr lang="en-US" dirty="0"/>
          </a:p>
        </p:txBody>
      </p:sp>
    </p:spTree>
    <p:extLst>
      <p:ext uri="{BB962C8B-B14F-4D97-AF65-F5344CB8AC3E}">
        <p14:creationId xmlns:p14="http://schemas.microsoft.com/office/powerpoint/2010/main" val="2746717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Problem:</a:t>
            </a:r>
          </a:p>
          <a:p>
            <a:pPr lvl="1"/>
            <a:r>
              <a:rPr lang="en-US" dirty="0"/>
              <a:t>I know how to write code, and I can input my own data into a script, but I usually have data stored in some file that I need to work with.</a:t>
            </a:r>
          </a:p>
          <a:p>
            <a:pPr lvl="1"/>
            <a:r>
              <a:rPr lang="en-US" dirty="0">
                <a:solidFill>
                  <a:srgbClr val="FFC000"/>
                </a:solidFill>
              </a:rPr>
              <a:t>How do I access data from files?</a:t>
            </a:r>
          </a:p>
          <a:p>
            <a:pPr lvl="1"/>
            <a:r>
              <a:rPr lang="en-US" dirty="0">
                <a:solidFill>
                  <a:srgbClr val="FFC000"/>
                </a:solidFill>
              </a:rPr>
              <a:t>What files can Python read?</a:t>
            </a:r>
          </a:p>
        </p:txBody>
      </p:sp>
    </p:spTree>
    <p:extLst>
      <p:ext uri="{BB962C8B-B14F-4D97-AF65-F5344CB8AC3E}">
        <p14:creationId xmlns:p14="http://schemas.microsoft.com/office/powerpoint/2010/main" val="2142944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How do I access data from files?</a:t>
            </a:r>
          </a:p>
          <a:p>
            <a:pPr lvl="1"/>
            <a:r>
              <a:rPr lang="en-US" dirty="0"/>
              <a:t>open Command</a:t>
            </a:r>
          </a:p>
          <a:p>
            <a:pPr lvl="1"/>
            <a:r>
              <a:rPr lang="en-US" dirty="0"/>
              <a:t>open(</a:t>
            </a:r>
            <a:r>
              <a:rPr lang="en-US" dirty="0" err="1"/>
              <a:t>filepath,mode</a:t>
            </a:r>
            <a:r>
              <a:rPr lang="en-US" dirty="0"/>
              <a:t>)</a:t>
            </a:r>
          </a:p>
          <a:p>
            <a:pPr lvl="1"/>
            <a:r>
              <a:rPr lang="en-US"/>
              <a:t>with </a:t>
            </a:r>
            <a:r>
              <a:rPr lang="en-US" dirty="0"/>
              <a:t>open(</a:t>
            </a:r>
            <a:r>
              <a:rPr lang="en-US" dirty="0" err="1"/>
              <a:t>filepath,mode</a:t>
            </a:r>
            <a:r>
              <a:rPr lang="en-US" dirty="0"/>
              <a:t>) as file:</a:t>
            </a:r>
          </a:p>
          <a:p>
            <a:pPr lvl="1"/>
            <a:endParaRPr lang="en-US" dirty="0"/>
          </a:p>
        </p:txBody>
      </p:sp>
    </p:spTree>
    <p:extLst>
      <p:ext uri="{BB962C8B-B14F-4D97-AF65-F5344CB8AC3E}">
        <p14:creationId xmlns:p14="http://schemas.microsoft.com/office/powerpoint/2010/main" val="2636767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File Access Modes</a:t>
            </a:r>
          </a:p>
        </p:txBody>
      </p:sp>
      <p:graphicFrame>
        <p:nvGraphicFramePr>
          <p:cNvPr id="4" name="Table 3">
            <a:extLst>
              <a:ext uri="{FF2B5EF4-FFF2-40B4-BE49-F238E27FC236}">
                <a16:creationId xmlns:a16="http://schemas.microsoft.com/office/drawing/2014/main" id="{2A26F741-A70C-490F-A54F-0811759206EB}"/>
              </a:ext>
            </a:extLst>
          </p:cNvPr>
          <p:cNvGraphicFramePr>
            <a:graphicFrameLocks noGrp="1"/>
          </p:cNvGraphicFramePr>
          <p:nvPr>
            <p:extLst>
              <p:ext uri="{D42A27DB-BD31-4B8C-83A1-F6EECF244321}">
                <p14:modId xmlns:p14="http://schemas.microsoft.com/office/powerpoint/2010/main" val="3140197483"/>
              </p:ext>
            </p:extLst>
          </p:nvPr>
        </p:nvGraphicFramePr>
        <p:xfrm>
          <a:off x="1181100" y="2895600"/>
          <a:ext cx="6781800" cy="3474720"/>
        </p:xfrm>
        <a:graphic>
          <a:graphicData uri="http://schemas.openxmlformats.org/drawingml/2006/table">
            <a:tbl>
              <a:tblPr/>
              <a:tblGrid>
                <a:gridCol w="1600200">
                  <a:extLst>
                    <a:ext uri="{9D8B030D-6E8A-4147-A177-3AD203B41FA5}">
                      <a16:colId xmlns:a16="http://schemas.microsoft.com/office/drawing/2014/main" val="1325383276"/>
                    </a:ext>
                  </a:extLst>
                </a:gridCol>
                <a:gridCol w="5181600">
                  <a:extLst>
                    <a:ext uri="{9D8B030D-6E8A-4147-A177-3AD203B41FA5}">
                      <a16:colId xmlns:a16="http://schemas.microsoft.com/office/drawing/2014/main" val="2308185294"/>
                    </a:ext>
                  </a:extLst>
                </a:gridCol>
              </a:tblGrid>
              <a:tr h="0">
                <a:tc>
                  <a:txBody>
                    <a:bodyPr/>
                    <a:lstStyle/>
                    <a:p>
                      <a:pPr algn="ctr"/>
                      <a:r>
                        <a:rPr lang="en-US" b="1" dirty="0">
                          <a:solidFill>
                            <a:schemeClr val="accent1">
                              <a:lumMod val="75000"/>
                            </a:schemeClr>
                          </a:solidFill>
                        </a:rPr>
                        <a:t>Character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b="1" dirty="0">
                          <a:solidFill>
                            <a:schemeClr val="accent1">
                              <a:lumMod val="75000"/>
                            </a:schemeClr>
                          </a:solidFill>
                        </a:rPr>
                        <a:t>Meaning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41848"/>
                  </a:ext>
                </a:extLst>
              </a:tr>
              <a:tr h="0">
                <a:tc>
                  <a:txBody>
                    <a:bodyPr/>
                    <a:lstStyle/>
                    <a:p>
                      <a:pPr algn="ctr"/>
                      <a:r>
                        <a:rPr lang="en-US" dirty="0">
                          <a:solidFill>
                            <a:srgbClr val="CAA774"/>
                          </a:solidFill>
                        </a:rPr>
                        <a:t>'r'</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solidFill>
                            <a:srgbClr val="CAA774"/>
                          </a:solidFill>
                        </a:rPr>
                        <a:t>open for reading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1973841"/>
                  </a:ext>
                </a:extLst>
              </a:tr>
              <a:tr h="0">
                <a:tc>
                  <a:txBody>
                    <a:bodyPr/>
                    <a:lstStyle/>
                    <a:p>
                      <a:pPr algn="ctr"/>
                      <a:r>
                        <a:rPr lang="en-US">
                          <a:solidFill>
                            <a:srgbClr val="CAA774"/>
                          </a:solidFill>
                        </a:rPr>
                        <a:t>'w'</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truncating the file first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503706"/>
                  </a:ext>
                </a:extLst>
              </a:tr>
              <a:tr h="0">
                <a:tc>
                  <a:txBody>
                    <a:bodyPr/>
                    <a:lstStyle/>
                    <a:p>
                      <a:pPr algn="ctr"/>
                      <a:r>
                        <a:rPr lang="en-US">
                          <a:solidFill>
                            <a:srgbClr val="CAA774"/>
                          </a:solidFill>
                        </a:rPr>
                        <a:t>'x'</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exclusive creation, failing if the file already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54149"/>
                  </a:ext>
                </a:extLst>
              </a:tr>
              <a:tr h="0">
                <a:tc>
                  <a:txBody>
                    <a:bodyPr/>
                    <a:lstStyle/>
                    <a:p>
                      <a:pPr algn="ctr"/>
                      <a:r>
                        <a:rPr lang="en-US">
                          <a:solidFill>
                            <a:srgbClr val="CAA774"/>
                          </a:solidFill>
                        </a:rPr>
                        <a: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writing, appending to the end of the file if it exists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527788"/>
                  </a:ext>
                </a:extLst>
              </a:tr>
              <a:tr h="0">
                <a:tc>
                  <a:txBody>
                    <a:bodyPr/>
                    <a:lstStyle/>
                    <a:p>
                      <a:pPr algn="ctr"/>
                      <a:r>
                        <a:rPr lang="en-US">
                          <a:solidFill>
                            <a:srgbClr val="CAA774"/>
                          </a:solidFill>
                        </a:rPr>
                        <a:t>'b'</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binary mode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36500"/>
                  </a:ext>
                </a:extLst>
              </a:tr>
              <a:tr h="0">
                <a:tc>
                  <a:txBody>
                    <a:bodyPr/>
                    <a:lstStyle/>
                    <a:p>
                      <a:pPr algn="ctr"/>
                      <a:r>
                        <a:rPr lang="en-US">
                          <a:solidFill>
                            <a:srgbClr val="CAA774"/>
                          </a:solidFill>
                        </a:rPr>
                        <a:t>'t'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text mode (default)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000178"/>
                  </a:ext>
                </a:extLst>
              </a:tr>
              <a:tr h="0">
                <a:tc>
                  <a:txBody>
                    <a:bodyPr/>
                    <a:lstStyle/>
                    <a:p>
                      <a:pPr algn="ctr"/>
                      <a:r>
                        <a:rPr lang="en-US" dirty="0">
                          <a:solidFill>
                            <a:srgbClr val="CAA774"/>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dirty="0">
                          <a:solidFill>
                            <a:srgbClr val="CAA774"/>
                          </a:solidFill>
                        </a:rPr>
                        <a:t>open for updating (reading and writing)</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658621"/>
                  </a:ext>
                </a:extLst>
              </a:tr>
            </a:tbl>
          </a:graphicData>
        </a:graphic>
      </p:graphicFrame>
    </p:spTree>
    <p:extLst>
      <p:ext uri="{BB962C8B-B14F-4D97-AF65-F5344CB8AC3E}">
        <p14:creationId xmlns:p14="http://schemas.microsoft.com/office/powerpoint/2010/main" val="172254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t>Examples at ./Instructional Material/Class Examples/File Access Examples/File Access Examples.py</a:t>
            </a:r>
          </a:p>
        </p:txBody>
      </p:sp>
    </p:spTree>
    <p:extLst>
      <p:ext uri="{BB962C8B-B14F-4D97-AF65-F5344CB8AC3E}">
        <p14:creationId xmlns:p14="http://schemas.microsoft.com/office/powerpoint/2010/main" val="2822917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Working with Files</a:t>
            </a:r>
          </a:p>
          <a:p>
            <a:pPr lvl="1"/>
            <a:r>
              <a:rPr lang="en-US" dirty="0">
                <a:solidFill>
                  <a:srgbClr val="FFC000"/>
                </a:solidFill>
              </a:rPr>
              <a:t>What files can Python read?</a:t>
            </a:r>
          </a:p>
        </p:txBody>
      </p:sp>
    </p:spTree>
    <p:extLst>
      <p:ext uri="{BB962C8B-B14F-4D97-AF65-F5344CB8AC3E}">
        <p14:creationId xmlns:p14="http://schemas.microsoft.com/office/powerpoint/2010/main" val="550692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838</TotalTime>
  <Words>6128</Words>
  <Application>Microsoft Office PowerPoint</Application>
  <PresentationFormat>On-screen Show (4:3)</PresentationFormat>
  <Paragraphs>1146</Paragraphs>
  <Slides>180</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180</vt:i4>
      </vt:variant>
    </vt:vector>
  </HeadingPairs>
  <TitlesOfParts>
    <vt:vector size="184"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334</cp:revision>
  <dcterms:created xsi:type="dcterms:W3CDTF">2018-01-12T01:50:51Z</dcterms:created>
  <dcterms:modified xsi:type="dcterms:W3CDTF">2019-11-13T20:44:39Z</dcterms:modified>
</cp:coreProperties>
</file>